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Helvetica" panose="020B0604020202020204" pitchFamily="34" charset="0"/>
      <p:regular r:id="rId8"/>
      <p:bold r:id="rId9"/>
      <p:italic r:id="rId10"/>
      <p:boldItalic r:id="rId11"/>
    </p:embeddedFont>
    <p:embeddedFont>
      <p:font typeface="Nunito" panose="020B0604020202020204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-61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95397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84ea459db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84ea459db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84ea459db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84ea459db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84ea459db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84ea459db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84ea459db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84ea459db_0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Junior’s Perspective on a Good Supervisor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Thurkka Rajeswaran &amp; Haibo Li (FY1s)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are our Supervisors?</a:t>
            </a: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Educational Supervisor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Overall supervision of a foundation doctor's progress across a series of placements (typically for at least 1 year)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Clinical Supervisor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Responsible for overseeing a foundation doctor's clinical work during a placement</a:t>
            </a:r>
            <a:endParaRPr sz="1800"/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6031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makes a good Clinical Supervisor</a:t>
            </a: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347750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Meeting with the foundation doctor at (or before) the beginning of each placement to discuss: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expected during the placement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available learning opportunities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Monitoring, supporting and assessing the foundation doctor's day-to-day clinical and professional work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Providing regular feedback on the foundation doctor's performance.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Allowing the foundation doctor to give feedback on the experience, quality of training and supervision provided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Completing the clinical supervisor's end of placement report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makes a good Educational Supervisor?</a:t>
            </a: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Ensuring that the training programme is appropriate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Meeting with the foundation doctor at the beginning of each placement to discuss the doctor's learning and development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Meeting with the doctor to assess whether they have met or exceeded the requirements of the placement in terms of their clinical and professional practice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Reviewing the foundation doctor's learning e-portfolio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Supporting the doctor through any difficulties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Overall who is a good supervisor?</a:t>
            </a:r>
            <a:endParaRPr/>
          </a:p>
        </p:txBody>
      </p:sp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819150" y="1606700"/>
            <a:ext cx="75057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n" sz="1800">
                <a:solidFill>
                  <a:srgbClr val="000000"/>
                </a:solidFill>
              </a:rPr>
              <a:t>Available 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n" sz="1800">
                <a:solidFill>
                  <a:srgbClr val="000000"/>
                </a:solidFill>
              </a:rPr>
              <a:t>Approachable 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n" sz="1800">
                <a:solidFill>
                  <a:srgbClr val="000000"/>
                </a:solidFill>
              </a:rPr>
              <a:t>Supportive relationship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n" sz="1800">
                <a:solidFill>
                  <a:srgbClr val="000000"/>
                </a:solidFill>
              </a:rPr>
              <a:t>Ability to provide meaningful feedback </a:t>
            </a:r>
            <a:endParaRPr sz="1800">
              <a:solidFill>
                <a:srgbClr val="000000"/>
              </a:solidFill>
            </a:endParaRPr>
          </a:p>
          <a:p>
            <a:pPr marL="914400" lvl="1" indent="-317500" algn="just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❏"/>
            </a:pPr>
            <a:r>
              <a:rPr lang="en" sz="1400">
                <a:solidFill>
                  <a:srgbClr val="000000"/>
                </a:solidFill>
              </a:rPr>
              <a:t>Encourage reflection and self-assessment in learners.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just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❏"/>
            </a:pPr>
            <a:r>
              <a:rPr lang="en" sz="1400">
                <a:solidFill>
                  <a:srgbClr val="000000"/>
                </a:solidFill>
              </a:rPr>
              <a:t>Identify what was done well and what could be done differently.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just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❏"/>
            </a:pPr>
            <a:r>
              <a:rPr lang="en" sz="1400">
                <a:solidFill>
                  <a:srgbClr val="000000"/>
                </a:solidFill>
              </a:rPr>
              <a:t>Encourage a plan of action.</a:t>
            </a:r>
            <a:endParaRPr sz="14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33333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(16:9)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Helvetica</vt:lpstr>
      <vt:lpstr>Nunito</vt:lpstr>
      <vt:lpstr>Calibri</vt:lpstr>
      <vt:lpstr>Shift</vt:lpstr>
      <vt:lpstr>A Junior’s Perspective on a Good Supervisor</vt:lpstr>
      <vt:lpstr>Who are our Supervisors?</vt:lpstr>
      <vt:lpstr>What makes a good Clinical Supervisor</vt:lpstr>
      <vt:lpstr>What makes a good Educational Supervisor?</vt:lpstr>
      <vt:lpstr>Overall who is a good supervisor?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Junior’s Perspective on a Good Supervisor</dc:title>
  <dc:creator>Margaret Batchelor</dc:creator>
  <cp:lastModifiedBy>Margaret Batchelor</cp:lastModifiedBy>
  <cp:revision>1</cp:revision>
  <dcterms:modified xsi:type="dcterms:W3CDTF">2019-05-24T14:19:35Z</dcterms:modified>
</cp:coreProperties>
</file>