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99" r:id="rId3"/>
    <p:sldId id="269" r:id="rId4"/>
    <p:sldId id="293" r:id="rId5"/>
    <p:sldId id="297" r:id="rId6"/>
    <p:sldId id="284" r:id="rId7"/>
    <p:sldId id="283" r:id="rId8"/>
    <p:sldId id="300" r:id="rId9"/>
    <p:sldId id="392" r:id="rId10"/>
    <p:sldId id="265" r:id="rId11"/>
    <p:sldId id="261" r:id="rId12"/>
    <p:sldId id="262" r:id="rId13"/>
    <p:sldId id="393" r:id="rId14"/>
    <p:sldId id="259" r:id="rId15"/>
    <p:sldId id="275" r:id="rId16"/>
    <p:sldId id="278" r:id="rId17"/>
    <p:sldId id="338" r:id="rId18"/>
    <p:sldId id="270" r:id="rId19"/>
    <p:sldId id="39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>
      <p:cViewPr varScale="1">
        <p:scale>
          <a:sx n="62" d="100"/>
          <a:sy n="62" d="100"/>
        </p:scale>
        <p:origin x="10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760BA-04A8-4D2C-8935-00BA12C9F7F7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97D91-CE0D-419B-B938-FC5A14594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00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07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2C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8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614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2A28047-FD4A-4615-84F3-48CD345A3C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16/04/2020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4A2AAC3-7708-490C-B953-EB5A95F6A41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>
            <a:lvl1pPr>
              <a:defRPr>
                <a:solidFill>
                  <a:srgbClr val="0072C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Clr>
                <a:srgbClr val="0072C6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05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56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94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53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04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0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9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18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28047-FD4A-4615-84F3-48CD345A3C7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8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28047-FD4A-4615-84F3-48CD345A3C7D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2AAC3-7708-490C-B953-EB5A95F6A41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8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.hendry@nhs.net" TargetMode="External"/><Relationship Id="rId2" Type="http://schemas.openxmlformats.org/officeDocument/2006/relationships/hyperlink" Target="https://youtu.be/LMDKdmP-t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sight4grc.ekhuft.nhs.uk/UserHome/Policies/Default.aspx?c=9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talk.org/conditions-threaten-womens-lives-childbirth-pregnancy/pulmonary-embolismblood-clots" TargetMode="External"/><Relationship Id="rId2" Type="http://schemas.openxmlformats.org/officeDocument/2006/relationships/hyperlink" Target="https://youtu.be/R1WVW503bM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.esr.nhs.uk/localresponse/?TAM_OP=login&amp;USERNAME=unauthenticated&amp;ERROR_CODE=0x00000000&amp;METHOD=GET&amp;URL=%2Fdashboard%2Fc%2Fportal%2Flogin%3Fnav%3Dmyesr&amp;HOSTNAME=my.esr.nhs.uk&amp;FAILREASON=&amp;PROTOCOL=http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huft.nhs.uk/staff/news-centre/coronavirus/managing-patients/" TargetMode="External"/><Relationship Id="rId2" Type="http://schemas.openxmlformats.org/officeDocument/2006/relationships/hyperlink" Target="https://www.ekhuft.nhs.uk/staff/news-centre/coronavir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khuft.nhs.uk/staff/clinical/infection-prevention-and-control/" TargetMode="External"/><Relationship Id="rId4" Type="http://schemas.openxmlformats.org/officeDocument/2006/relationships/hyperlink" Target="https://www.ekhuft.nhs.uk/staff/news-centre/coronavirus/ppe/ppe-training-and-resource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huft.nhs.uk/staff/systems/careflow/" TargetMode="External"/><Relationship Id="rId2" Type="http://schemas.openxmlformats.org/officeDocument/2006/relationships/hyperlink" Target="https://www.ekhuft.nhs.uk/staff/systems/vitalpac/vitalpac-documentation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huft.nhs.uk/staff/clinical/endoflifecar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huft.nhs.uk/staff/clinical/endoflifecar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mailto:ekhuft.relcform@nhs.ne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huft.nhs.uk/staff/news-centre/coronavirus/staff-welfare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kh-tr.CorporatePatientSafety@nhs.net" TargetMode="External"/><Relationship Id="rId7" Type="http://schemas.openxmlformats.org/officeDocument/2006/relationships/image" Target="../media/image26.png"/><Relationship Id="rId2" Type="http://schemas.openxmlformats.org/officeDocument/2006/relationships/hyperlink" Target="mailto:ekhuft.ekhuftclinicalinduction@nhs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duplicate%20fil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6NadjAnnB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khuft.nhs.uk/staff/clinical/patient-safet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signuptosafety/wp-content/uploads/sites/16/2015/11/briefing-de-briefing-essential-guide.pdf" TargetMode="External"/><Relationship Id="rId2" Type="http://schemas.openxmlformats.org/officeDocument/2006/relationships/hyperlink" Target="https://drive.google.com/file/d/1hpAEJJNpIm8Um9n4BsLPOF4b5ynX0h95/vie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huft.nhs.uk/staff/clinical/patient-safety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huft.nhs.uk/staff/clinical/patient-safety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er.microguide.global/EKHU/ADULT#content,b20badf7-b986-4a9e-9e2c-64dfdd96d6a4" TargetMode="External"/><Relationship Id="rId2" Type="http://schemas.openxmlformats.org/officeDocument/2006/relationships/hyperlink" Target="https://www.ekhuft.nhs.uk/staff/clinical/patient-safety/safety/deteriorating-patient/sepsi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psistrust.org/professional-resources/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ocbmedia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hyperlink" Target="https://my.esr.nhs.uk/localresponse/?TAM_OP=login&amp;USERNAME=unauthenticated&amp;ERROR_CODE=0x00000000&amp;METHOD=GET&amp;URL=%2Fdashboard%2Fc%2Fportal%2Flogin%3Fnav%3Dmyesr&amp;HOSTNAME=my.esr.nhs.uk&amp;FAILREASON=&amp;PROTOCOL=https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 Directed Learning 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2C6"/>
              </a:buClr>
              <a:buSzPts val="6569"/>
              <a:buFont typeface="Arial"/>
              <a:buNone/>
            </a:pPr>
            <a:r>
              <a:rPr lang="en-GB" sz="6569" b="0" i="0" u="none" strike="noStrike" cap="none" dirty="0">
                <a:solidFill>
                  <a:srgbClr val="0072C6"/>
                </a:solidFill>
                <a:latin typeface="Arial"/>
                <a:ea typeface="Arial"/>
                <a:cs typeface="Arial"/>
                <a:sym typeface="Arial"/>
              </a:rPr>
              <a:t>Clinical Induction</a:t>
            </a:r>
            <a:br>
              <a:rPr lang="en-GB" sz="4860" b="0" i="0" u="none" strike="noStrike" cap="none" dirty="0">
                <a:solidFill>
                  <a:srgbClr val="0072C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4410" b="0" i="0" u="none" strike="noStrike" cap="none" dirty="0">
                <a:solidFill>
                  <a:srgbClr val="0072C6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sz="4410" b="0" i="0" u="none" strike="noStrike" cap="none" dirty="0">
              <a:solidFill>
                <a:srgbClr val="0072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CF42E3-73F5-40F6-9080-EF61038CD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9" y="5238690"/>
            <a:ext cx="130465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40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2D860-C08E-488D-B8E7-1A5B3179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424" y="390537"/>
            <a:ext cx="8229600" cy="682600"/>
          </a:xfrm>
        </p:spPr>
        <p:txBody>
          <a:bodyPr>
            <a:normAutofit/>
          </a:bodyPr>
          <a:lstStyle/>
          <a:p>
            <a:r>
              <a:rPr lang="en-GB" sz="3200" dirty="0"/>
              <a:t>Venous thromboembolism (</a:t>
            </a:r>
            <a:r>
              <a:rPr lang="en-GB" sz="3200" dirty="0" err="1"/>
              <a:t>VTE</a:t>
            </a:r>
            <a:r>
              <a:rPr lang="en-GB" sz="3200" dirty="0"/>
              <a:t>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B4A5C0-3C55-46A0-B62B-F28D22ED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02873"/>
            <a:ext cx="8424936" cy="3982311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en-GB" sz="1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All staff  to watch – patient perspective</a:t>
            </a:r>
            <a:endParaRPr lang="en-GB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en-GB" sz="1800" b="1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here</a:t>
            </a:r>
            <a:endParaRPr lang="en-GB" sz="1800" b="1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en-GB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  <a:endParaRPr lang="en-GB" sz="1800" dirty="0">
              <a:solidFill>
                <a:srgbClr val="000000"/>
              </a:solidFill>
              <a:latin typeface="Arial" pitchFamily="34"/>
            </a:endParaRPr>
          </a:p>
          <a:p>
            <a:pPr marL="0" lvl="0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dirty="0">
                <a:solidFill>
                  <a:srgbClr val="000000"/>
                </a:solidFill>
                <a:latin typeface="Arial" pitchFamily="34"/>
              </a:rPr>
              <a:t>1. Ensure every patient is risk assessed for </a:t>
            </a:r>
            <a:r>
              <a:rPr lang="en-GB" sz="1800" dirty="0" err="1">
                <a:solidFill>
                  <a:srgbClr val="000000"/>
                </a:solidFill>
                <a:latin typeface="Arial" pitchFamily="34"/>
              </a:rPr>
              <a:t>VTE</a:t>
            </a:r>
            <a:r>
              <a:rPr lang="en-GB" sz="1800" dirty="0">
                <a:solidFill>
                  <a:srgbClr val="000000"/>
                </a:solidFill>
                <a:latin typeface="Arial" pitchFamily="34"/>
              </a:rPr>
              <a:t> on </a:t>
            </a:r>
            <a:r>
              <a:rPr lang="en-GB" sz="1800" dirty="0" err="1">
                <a:solidFill>
                  <a:srgbClr val="000000"/>
                </a:solidFill>
                <a:latin typeface="Arial" pitchFamily="34"/>
              </a:rPr>
              <a:t>VitalPAC</a:t>
            </a:r>
            <a:r>
              <a:rPr lang="en-GB" sz="1800" dirty="0">
                <a:solidFill>
                  <a:srgbClr val="000000"/>
                </a:solidFill>
                <a:latin typeface="Arial" pitchFamily="34"/>
              </a:rPr>
              <a:t>;</a:t>
            </a:r>
          </a:p>
          <a:p>
            <a:pPr marL="0" lvl="0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dirty="0">
              <a:solidFill>
                <a:srgbClr val="000000"/>
              </a:solidFill>
              <a:latin typeface="Arial" pitchFamily="34"/>
            </a:endParaRPr>
          </a:p>
          <a:p>
            <a:pPr marL="0" lvl="0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dirty="0">
                <a:solidFill>
                  <a:srgbClr val="000000"/>
                </a:solidFill>
                <a:latin typeface="Arial" pitchFamily="34"/>
              </a:rPr>
              <a:t>2. Make sure patients get every dose of prescribed enoxaparin </a:t>
            </a:r>
            <a:r>
              <a:rPr lang="en-GB" sz="1800" b="1" dirty="0">
                <a:solidFill>
                  <a:srgbClr val="000000"/>
                </a:solidFill>
                <a:latin typeface="Arial" pitchFamily="34"/>
              </a:rPr>
              <a:t>and if you give it, sign for it;</a:t>
            </a:r>
          </a:p>
          <a:p>
            <a:pPr marL="0" lvl="0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dirty="0">
              <a:solidFill>
                <a:srgbClr val="000000"/>
              </a:solidFill>
              <a:latin typeface="Arial" pitchFamily="34"/>
            </a:endParaRPr>
          </a:p>
          <a:p>
            <a:pPr marL="0" lvl="0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dirty="0">
                <a:solidFill>
                  <a:srgbClr val="000000"/>
                </a:solidFill>
                <a:latin typeface="Arial" pitchFamily="34"/>
              </a:rPr>
              <a:t>3. Make sure Anti-Embolic Stockings/Compression Devices are used;</a:t>
            </a:r>
          </a:p>
          <a:p>
            <a:pPr marL="0" lvl="0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dirty="0">
              <a:solidFill>
                <a:srgbClr val="000000"/>
              </a:solidFill>
              <a:latin typeface="Arial" pitchFamily="34"/>
            </a:endParaRPr>
          </a:p>
          <a:p>
            <a:pPr marL="0" lvl="0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dirty="0">
                <a:solidFill>
                  <a:srgbClr val="000000"/>
                </a:solidFill>
                <a:latin typeface="Arial" pitchFamily="34"/>
              </a:rPr>
              <a:t>4. Ensure every patient gets written &amp; verbal information on preventing </a:t>
            </a:r>
            <a:r>
              <a:rPr lang="en-GB" sz="1800" dirty="0" err="1">
                <a:solidFill>
                  <a:srgbClr val="000000"/>
                </a:solidFill>
                <a:latin typeface="Arial" pitchFamily="34"/>
              </a:rPr>
              <a:t>VTE</a:t>
            </a:r>
            <a:r>
              <a:rPr lang="en-GB" sz="1800" dirty="0">
                <a:solidFill>
                  <a:srgbClr val="000000"/>
                </a:solidFill>
                <a:latin typeface="Arial" pitchFamily="34"/>
              </a:rPr>
              <a:t>;</a:t>
            </a:r>
          </a:p>
          <a:p>
            <a:pPr marL="0" lvl="0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dirty="0">
              <a:solidFill>
                <a:srgbClr val="000000"/>
              </a:solidFill>
              <a:latin typeface="Arial" pitchFamily="34"/>
            </a:endParaRPr>
          </a:p>
          <a:p>
            <a:pPr marL="0" lvl="0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dirty="0">
                <a:solidFill>
                  <a:srgbClr val="000000"/>
                </a:solidFill>
                <a:latin typeface="Arial" pitchFamily="34"/>
              </a:rPr>
              <a:t>5. Complete your </a:t>
            </a:r>
            <a:r>
              <a:rPr lang="en-GB" sz="1800" dirty="0" err="1">
                <a:solidFill>
                  <a:srgbClr val="000000"/>
                </a:solidFill>
                <a:latin typeface="Arial" pitchFamily="34"/>
              </a:rPr>
              <a:t>VTE</a:t>
            </a:r>
            <a:r>
              <a:rPr lang="en-GB" sz="1800" dirty="0">
                <a:solidFill>
                  <a:srgbClr val="000000"/>
                </a:solidFill>
                <a:latin typeface="Arial" pitchFamily="34"/>
              </a:rPr>
              <a:t> E-learning; </a:t>
            </a: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en-GB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  <a:p>
            <a:pPr marL="0" lvl="0" indent="0" algn="ctr">
              <a:spcBef>
                <a:spcPts val="0"/>
              </a:spcBef>
              <a:buClrTx/>
              <a:buNone/>
            </a:pPr>
            <a:endParaRPr lang="en-GB" sz="1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en-GB" sz="1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For more information  contact: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Chiara Hendry, VTE Prevention Sister </a:t>
            </a:r>
            <a:r>
              <a:rPr lang="en-GB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c.hendry@nhs.net</a:t>
            </a:r>
            <a:endParaRPr lang="en-GB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Direct Dial 01227866455 (internal 722 6455)</a:t>
            </a:r>
          </a:p>
          <a:p>
            <a:pPr marL="0" indent="0" algn="ctr">
              <a:buNone/>
            </a:pPr>
            <a:r>
              <a:rPr lang="en-GB" sz="1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All policies and guidelines are available on Policy Centre </a:t>
            </a:r>
            <a:r>
              <a:rPr lang="en-GB" sz="18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here</a:t>
            </a:r>
            <a:endParaRPr lang="en-GB" sz="1800" b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GB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GB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8899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A3656-3CEA-4F4E-9101-A1371EF3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80" y="836712"/>
            <a:ext cx="8229600" cy="1143000"/>
          </a:xfrm>
        </p:spPr>
        <p:txBody>
          <a:bodyPr/>
          <a:lstStyle/>
          <a:p>
            <a:r>
              <a:rPr lang="en-GB" sz="4000" dirty="0"/>
              <a:t>Venous Thromboembolism (VTE)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5082F-823F-4FC7-94CC-D586978A6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80" y="1958768"/>
            <a:ext cx="8361080" cy="406252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en-GB" sz="2000" b="1" dirty="0">
                <a:solidFill>
                  <a:prstClr val="black"/>
                </a:solidFill>
                <a:ea typeface="Calibri" panose="020F0502020204030204" pitchFamily="34" charset="0"/>
              </a:rPr>
              <a:t>Please click on the hyperlinks and complete according  to your relevant staff group: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GB" sz="1600" b="1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GB" sz="1600" b="1" dirty="0">
                <a:solidFill>
                  <a:prstClr val="black"/>
                </a:solidFill>
                <a:ea typeface="Calibri" panose="020F0502020204030204" pitchFamily="34" charset="0"/>
              </a:rPr>
              <a:t>Nurses, Midwives, HCA’s, </a:t>
            </a:r>
            <a:r>
              <a:rPr lang="en-GB" sz="1600" b="1" dirty="0" err="1">
                <a:solidFill>
                  <a:prstClr val="black"/>
                </a:solidFill>
                <a:ea typeface="Calibri" panose="020F0502020204030204" pitchFamily="34" charset="0"/>
              </a:rPr>
              <a:t>ODP’s</a:t>
            </a:r>
            <a:r>
              <a:rPr lang="en-GB" sz="1600" b="1" dirty="0">
                <a:solidFill>
                  <a:prstClr val="black"/>
                </a:solidFill>
                <a:ea typeface="Calibri" panose="020F0502020204030204" pitchFamily="34" charset="0"/>
              </a:rPr>
              <a:t> etc, Anti-embolic Stockings: </a:t>
            </a:r>
            <a:r>
              <a:rPr lang="en-GB" sz="1600" u="sng" dirty="0">
                <a:solidFill>
                  <a:srgbClr val="1F497D"/>
                </a:solidFill>
                <a:ea typeface="Calibri" panose="020F0502020204030204" pitchFamily="34" charset="0"/>
                <a:hlinkClick r:id="rId2"/>
              </a:rPr>
              <a:t>here</a:t>
            </a:r>
            <a:endParaRPr lang="en-GB" sz="1600" u="sng" dirty="0">
              <a:solidFill>
                <a:srgbClr val="1F497D"/>
              </a:solidFill>
              <a:ea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GB" sz="16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GB" sz="1600" b="1" dirty="0">
                <a:solidFill>
                  <a:prstClr val="black"/>
                </a:solidFill>
                <a:ea typeface="Calibri" panose="020F0502020204030204" pitchFamily="34" charset="0"/>
              </a:rPr>
              <a:t>Maternity Information: </a:t>
            </a:r>
            <a:r>
              <a:rPr lang="en-GB" sz="1600" u="sng" dirty="0">
                <a:solidFill>
                  <a:srgbClr val="1F497D"/>
                </a:solidFill>
                <a:ea typeface="Calibri" panose="020F0502020204030204" pitchFamily="34" charset="0"/>
                <a:hlinkClick r:id="rId3"/>
              </a:rPr>
              <a:t>here</a:t>
            </a:r>
            <a:endParaRPr lang="en-GB" sz="1600" u="sng" dirty="0">
              <a:solidFill>
                <a:srgbClr val="1F497D"/>
              </a:solidFill>
              <a:ea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GB" sz="16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GB" sz="1600" b="1" dirty="0">
                <a:solidFill>
                  <a:prstClr val="black"/>
                </a:solidFill>
                <a:ea typeface="Calibri" panose="020F0502020204030204" pitchFamily="34" charset="0"/>
              </a:rPr>
              <a:t>Nurses, Midwives, Medical staff and pharmacists: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GB" sz="1600" dirty="0">
                <a:solidFill>
                  <a:prstClr val="black"/>
                </a:solidFill>
                <a:ea typeface="Calibri" panose="020F0502020204030204" pitchFamily="34" charset="0"/>
              </a:rPr>
              <a:t>To complete the national </a:t>
            </a:r>
            <a:r>
              <a:rPr lang="en-GB" sz="1600" dirty="0" err="1">
                <a:solidFill>
                  <a:prstClr val="black"/>
                </a:solidFill>
                <a:ea typeface="Calibri" panose="020F0502020204030204" pitchFamily="34" charset="0"/>
              </a:rPr>
              <a:t>VTE</a:t>
            </a:r>
            <a:r>
              <a:rPr lang="en-GB" sz="1600" dirty="0">
                <a:solidFill>
                  <a:prstClr val="black"/>
                </a:solidFill>
                <a:ea typeface="Calibri" panose="020F0502020204030204" pitchFamily="34" charset="0"/>
              </a:rPr>
              <a:t> E-learning programme -</a:t>
            </a:r>
            <a:r>
              <a:rPr lang="en-GB" sz="1600" b="1" dirty="0">
                <a:solidFill>
                  <a:srgbClr val="1F497D"/>
                </a:solidFill>
                <a:ea typeface="Calibri" panose="020F0502020204030204" pitchFamily="34" charset="0"/>
              </a:rPr>
              <a:t>000 </a:t>
            </a:r>
            <a:r>
              <a:rPr lang="en-GB" sz="1600" b="1" dirty="0" err="1">
                <a:solidFill>
                  <a:srgbClr val="1F497D"/>
                </a:solidFill>
                <a:ea typeface="Calibri" panose="020F0502020204030204" pitchFamily="34" charset="0"/>
              </a:rPr>
              <a:t>VTE</a:t>
            </a:r>
            <a:r>
              <a:rPr lang="en-GB" sz="1600" b="1" dirty="0">
                <a:solidFill>
                  <a:srgbClr val="1F497D"/>
                </a:solidFill>
                <a:ea typeface="Calibri" panose="020F0502020204030204" pitchFamily="34" charset="0"/>
              </a:rPr>
              <a:t> Prevention in Secondary Care </a:t>
            </a:r>
            <a:r>
              <a:rPr lang="en-GB" sz="1600" u="sng" dirty="0">
                <a:solidFill>
                  <a:srgbClr val="0563C1"/>
                </a:solidFill>
                <a:ea typeface="Calibri" panose="020F0502020204030204" pitchFamily="34" charset="0"/>
                <a:hlinkClick r:id="rId4"/>
              </a:rPr>
              <a:t>here</a:t>
            </a:r>
            <a:endParaRPr lang="en-GB" sz="1600" u="sng" dirty="0">
              <a:solidFill>
                <a:srgbClr val="0563C1"/>
              </a:solidFill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GB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097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F642-4E1B-441E-9781-DF937302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Infection Control (C-19)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06B54-9D16-49E6-9CFC-7E5448666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52736"/>
            <a:ext cx="9217024" cy="5805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Depends on your role and area – protect yourself, cross contamination. 2m rule</a:t>
            </a:r>
          </a:p>
          <a:p>
            <a:pPr marL="0" indent="0" algn="ctr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/>
              <a:t>Coronavirus updates </a:t>
            </a:r>
            <a:r>
              <a:rPr lang="en-GB" sz="2000" dirty="0">
                <a:solidFill>
                  <a:srgbClr val="0072C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GB" sz="2000" dirty="0">
              <a:solidFill>
                <a:srgbClr val="0072C6"/>
              </a:solidFill>
            </a:endParaRPr>
          </a:p>
          <a:p>
            <a:endParaRPr lang="en-GB" sz="2000" dirty="0">
              <a:solidFill>
                <a:srgbClr val="0072C6"/>
              </a:solidFill>
            </a:endParaRPr>
          </a:p>
          <a:p>
            <a:r>
              <a:rPr lang="en-GB" sz="2000" dirty="0"/>
              <a:t>Clinical Management  - information for clinicians </a:t>
            </a:r>
            <a:r>
              <a:rPr lang="en-GB" sz="2000" dirty="0">
                <a:hlinkClick r:id="rId3"/>
              </a:rPr>
              <a:t>here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PPE &amp; handwashing </a:t>
            </a:r>
            <a:r>
              <a:rPr lang="en-GB" sz="2000" dirty="0">
                <a:hlinkClick r:id="rId4"/>
              </a:rPr>
              <a:t>here </a:t>
            </a:r>
            <a:r>
              <a:rPr lang="en-GB" sz="2000" dirty="0"/>
              <a:t>Standard all blue areas masks, gloves, aprons, gel, goggles. Enhanced PPE for aerosol generating procedures +FFP3, visor.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Taking swabs </a:t>
            </a:r>
            <a:r>
              <a:rPr lang="en-GB" sz="2000" dirty="0">
                <a:hlinkClick r:id="rId3"/>
              </a:rPr>
              <a:t>here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Further advice on Resus and c/o the deceased </a:t>
            </a:r>
            <a:r>
              <a:rPr lang="en-GB" sz="2000" dirty="0">
                <a:hlinkClick r:id="rId3"/>
              </a:rPr>
              <a:t>here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Uniform policy</a:t>
            </a:r>
          </a:p>
          <a:p>
            <a:endParaRPr lang="en-GB" sz="2000" dirty="0"/>
          </a:p>
          <a:p>
            <a:r>
              <a:rPr lang="en-GB" sz="2000" dirty="0"/>
              <a:t>Diarrhoea Assessment Tool </a:t>
            </a:r>
            <a:r>
              <a:rPr lang="en-GB" sz="2000" dirty="0">
                <a:hlinkClick r:id="rId5"/>
              </a:rPr>
              <a:t>here</a:t>
            </a:r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8894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75754-5880-4CA4-A502-6B58328A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2C6"/>
                </a:solidFill>
              </a:rPr>
              <a:t>Clinical IT Systems</a:t>
            </a:r>
            <a:br>
              <a:rPr lang="en-GB" dirty="0">
                <a:solidFill>
                  <a:srgbClr val="0072C6"/>
                </a:solidFill>
              </a:rPr>
            </a:br>
            <a:r>
              <a:rPr lang="en-GB" dirty="0" err="1">
                <a:solidFill>
                  <a:srgbClr val="0072C6"/>
                </a:solidFill>
              </a:rPr>
              <a:t>VitalPAC</a:t>
            </a:r>
            <a:r>
              <a:rPr lang="en-GB" dirty="0">
                <a:solidFill>
                  <a:srgbClr val="0072C6"/>
                </a:solidFill>
              </a:rPr>
              <a:t> and Careflow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64ADD-BFE0-4992-A69B-4CDD1E483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1943"/>
            <a:ext cx="3892624" cy="47705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There are several useful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VitalPAC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documents on the Trust Intranet, </a:t>
            </a:r>
            <a:r>
              <a:rPr lang="en-GB" sz="21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here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in particular:</a:t>
            </a:r>
          </a:p>
          <a:p>
            <a:pPr marL="0" indent="0"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Information on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NEWS2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Nurse user guide:</a:t>
            </a:r>
          </a:p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Doctor use guide.</a:t>
            </a:r>
          </a:p>
          <a:p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Careflow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documentation can also be found on the Intranet: </a:t>
            </a:r>
            <a:r>
              <a:rPr lang="en-GB" sz="21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here</a:t>
            </a:r>
            <a:endParaRPr lang="en-GB" sz="21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100" dirty="0"/>
          </a:p>
          <a:p>
            <a:endParaRPr lang="en-GB" sz="2000" u="sng" dirty="0"/>
          </a:p>
          <a:p>
            <a:endParaRPr lang="en-GB" sz="2000" u="sng" dirty="0"/>
          </a:p>
          <a:p>
            <a:pPr marL="0" indent="0">
              <a:buNone/>
            </a:pPr>
            <a:endParaRPr lang="en-GB" sz="2000" u="sng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D30766-9D1D-4C4A-A414-E3FFF6707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2814" y="1444677"/>
            <a:ext cx="4038600" cy="4525963"/>
          </a:xfrm>
        </p:spPr>
        <p:txBody>
          <a:bodyPr>
            <a:normAutofit fontScale="92500" lnSpcReduction="10000"/>
          </a:bodyPr>
          <a:lstStyle/>
          <a:p>
            <a:endParaRPr lang="en-GB" u="sng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401752-E58C-40C7-962F-2796DEBCC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80871"/>
            <a:ext cx="1646028" cy="1123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F140BC-D5DB-4A3B-B575-3957CB36A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1525102"/>
            <a:ext cx="4180749" cy="423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02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5F50-915E-452D-99E9-465045E861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908720" y="520015"/>
            <a:ext cx="8229600" cy="460713"/>
          </a:xfrm>
        </p:spPr>
        <p:txBody>
          <a:bodyPr>
            <a:normAutofit fontScale="90000"/>
          </a:bodyPr>
          <a:lstStyle/>
          <a:p>
            <a:pPr lvl="0"/>
            <a:br>
              <a:rPr lang="en-GB" sz="1600" b="1" u="sng" dirty="0"/>
            </a:br>
            <a:br>
              <a:rPr lang="en-GB" sz="1600" b="1" u="sng" dirty="0"/>
            </a:br>
            <a:r>
              <a:rPr lang="en-GB" dirty="0"/>
              <a:t>End of Life Care</a:t>
            </a:r>
            <a:br>
              <a:rPr lang="en-GB" dirty="0"/>
            </a:br>
            <a:br>
              <a:rPr lang="en-GB" sz="4000" dirty="0"/>
            </a:b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2E90A-EF14-40D5-AC19-F2F8C8BEF8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73416" y="4756368"/>
            <a:ext cx="7488832" cy="20162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lvl="0" indent="0" algn="r">
              <a:lnSpc>
                <a:spcPct val="80000"/>
              </a:lnSpc>
              <a:spcBef>
                <a:spcPts val="400"/>
              </a:spcBef>
              <a:buNone/>
            </a:pPr>
            <a:r>
              <a:rPr lang="en-GB" sz="1400" b="1" dirty="0">
                <a:solidFill>
                  <a:srgbClr val="1F497D"/>
                </a:solidFill>
              </a:rPr>
              <a:t>Palliative Care Consultant Nurse - </a:t>
            </a:r>
            <a:r>
              <a:rPr lang="en-GB" sz="1400" dirty="0">
                <a:solidFill>
                  <a:prstClr val="black"/>
                </a:solidFill>
              </a:rPr>
              <a:t>Susan Cook 07795290670</a:t>
            </a:r>
          </a:p>
          <a:p>
            <a:pPr marL="0" lvl="0" indent="0" algn="r">
              <a:lnSpc>
                <a:spcPct val="80000"/>
              </a:lnSpc>
              <a:spcBef>
                <a:spcPts val="400"/>
              </a:spcBef>
              <a:buNone/>
            </a:pPr>
            <a:r>
              <a:rPr lang="en-GB" sz="1400" b="1" dirty="0">
                <a:solidFill>
                  <a:srgbClr val="1F497D"/>
                </a:solidFill>
              </a:rPr>
              <a:t>Ashford, CNS </a:t>
            </a:r>
            <a:r>
              <a:rPr lang="en-GB" sz="1400" dirty="0">
                <a:solidFill>
                  <a:prstClr val="black"/>
                </a:solidFill>
              </a:rPr>
              <a:t>Terri Oliver 07867908250, Becky Hodgson 07876145552                    </a:t>
            </a:r>
          </a:p>
          <a:p>
            <a:pPr marL="0" lvl="0" indent="0" algn="r">
              <a:lnSpc>
                <a:spcPct val="80000"/>
              </a:lnSpc>
              <a:spcBef>
                <a:spcPts val="400"/>
              </a:spcBef>
              <a:buNone/>
            </a:pPr>
            <a:r>
              <a:rPr lang="en-GB" sz="1400" b="1" dirty="0">
                <a:solidFill>
                  <a:srgbClr val="1F497D"/>
                </a:solidFill>
              </a:rPr>
              <a:t>Margate, CNS </a:t>
            </a:r>
            <a:r>
              <a:rPr lang="en-GB" sz="1400" dirty="0">
                <a:solidFill>
                  <a:prstClr val="black"/>
                </a:solidFill>
              </a:rPr>
              <a:t>Keith Duffy 07972 198155, </a:t>
            </a:r>
            <a:r>
              <a:rPr lang="en-GB" sz="1400" dirty="0" err="1">
                <a:solidFill>
                  <a:prstClr val="black"/>
                </a:solidFill>
              </a:rPr>
              <a:t>Ellana</a:t>
            </a:r>
            <a:r>
              <a:rPr lang="en-GB" sz="1400" dirty="0">
                <a:solidFill>
                  <a:prstClr val="black"/>
                </a:solidFill>
              </a:rPr>
              <a:t> McMillan 07779 554679</a:t>
            </a:r>
          </a:p>
          <a:p>
            <a:pPr marL="0" lvl="0" indent="0" algn="r">
              <a:lnSpc>
                <a:spcPct val="80000"/>
              </a:lnSpc>
              <a:spcBef>
                <a:spcPts val="400"/>
              </a:spcBef>
              <a:buNone/>
            </a:pPr>
            <a:r>
              <a:rPr lang="en-GB" sz="1400" b="1" dirty="0">
                <a:solidFill>
                  <a:srgbClr val="1F497D"/>
                </a:solidFill>
              </a:rPr>
              <a:t>Canterbury, CNS </a:t>
            </a:r>
            <a:r>
              <a:rPr lang="en-GB" sz="1400" dirty="0">
                <a:solidFill>
                  <a:prstClr val="black"/>
                </a:solidFill>
              </a:rPr>
              <a:t>Louise Murphy   Bleep 7519, Sharon Gill   Bleep 7519</a:t>
            </a:r>
          </a:p>
          <a:p>
            <a:pPr marL="0" lvl="0" indent="0" algn="r">
              <a:lnSpc>
                <a:spcPct val="80000"/>
              </a:lnSpc>
              <a:spcBef>
                <a:spcPts val="400"/>
              </a:spcBef>
              <a:buNone/>
            </a:pPr>
            <a:r>
              <a:rPr lang="en-GB" sz="1400" b="1" dirty="0">
                <a:solidFill>
                  <a:srgbClr val="1F497D"/>
                </a:solidFill>
              </a:rPr>
              <a:t>End of Life Care Facilitators</a:t>
            </a:r>
          </a:p>
          <a:p>
            <a:pPr marL="0" lvl="0" indent="0" algn="r">
              <a:lnSpc>
                <a:spcPct val="80000"/>
              </a:lnSpc>
              <a:spcBef>
                <a:spcPts val="400"/>
              </a:spcBef>
              <a:buNone/>
            </a:pPr>
            <a:r>
              <a:rPr lang="en-GB" sz="1400" dirty="0">
                <a:solidFill>
                  <a:prstClr val="black"/>
                </a:solidFill>
              </a:rPr>
              <a:t>Heidi Anderson (QEQM), 07866 793964</a:t>
            </a:r>
          </a:p>
          <a:p>
            <a:pPr marL="0" lvl="0" indent="0" algn="r">
              <a:lnSpc>
                <a:spcPct val="80000"/>
              </a:lnSpc>
              <a:spcBef>
                <a:spcPts val="400"/>
              </a:spcBef>
              <a:buNone/>
            </a:pPr>
            <a:r>
              <a:rPr lang="en-GB" sz="1400" dirty="0">
                <a:solidFill>
                  <a:prstClr val="black"/>
                </a:solidFill>
              </a:rPr>
              <a:t>Jan Hyde (WHH), 07964 438078</a:t>
            </a:r>
          </a:p>
          <a:p>
            <a:pPr marL="0" lvl="0" indent="0" algn="r">
              <a:lnSpc>
                <a:spcPct val="80000"/>
              </a:lnSpc>
              <a:spcBef>
                <a:spcPts val="400"/>
              </a:spcBef>
              <a:buNone/>
            </a:pPr>
            <a:r>
              <a:rPr lang="en-GB" sz="1400" dirty="0">
                <a:solidFill>
                  <a:prstClr val="black"/>
                </a:solidFill>
              </a:rPr>
              <a:t>Nicky </a:t>
            </a:r>
            <a:r>
              <a:rPr lang="en-GB" sz="1400" dirty="0" err="1">
                <a:solidFill>
                  <a:prstClr val="black"/>
                </a:solidFill>
              </a:rPr>
              <a:t>Cerullo</a:t>
            </a:r>
            <a:r>
              <a:rPr lang="en-GB" sz="1400" dirty="0">
                <a:solidFill>
                  <a:prstClr val="black"/>
                </a:solidFill>
              </a:rPr>
              <a:t> (K&amp;C), 07973 946984</a:t>
            </a:r>
          </a:p>
          <a:p>
            <a:pPr marL="0" indent="0" algn="r">
              <a:buNone/>
            </a:pPr>
            <a:r>
              <a:rPr lang="en-GB" sz="1400" b="1" dirty="0">
                <a:solidFill>
                  <a:srgbClr val="1F497D"/>
                </a:solidFill>
              </a:rPr>
              <a:t>Out of Hours and Weekend Support, </a:t>
            </a:r>
            <a:r>
              <a:rPr lang="en-GB" sz="1400" dirty="0"/>
              <a:t>Pilgrims Hospice 24/7 support line: 01233 504133</a:t>
            </a:r>
          </a:p>
          <a:p>
            <a:pPr marL="0" lvl="0" indent="0" algn="r">
              <a:lnSpc>
                <a:spcPct val="80000"/>
              </a:lnSpc>
              <a:spcBef>
                <a:spcPts val="400"/>
              </a:spcBef>
              <a:buNone/>
            </a:pPr>
            <a:endParaRPr lang="en-GB" sz="1400" dirty="0">
              <a:solidFill>
                <a:prstClr val="black"/>
              </a:solidFill>
            </a:endParaRPr>
          </a:p>
          <a:p>
            <a:pPr lvl="0" algn="r"/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699DB-ADEF-4B16-A7D4-C461D101D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432" y="116632"/>
            <a:ext cx="2426568" cy="944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1FB325-46DF-494C-A7A4-CEEC13E02F41}"/>
              </a:ext>
            </a:extLst>
          </p:cNvPr>
          <p:cNvSpPr txBox="1"/>
          <p:nvPr/>
        </p:nvSpPr>
        <p:spPr>
          <a:xfrm>
            <a:off x="323528" y="994480"/>
            <a:ext cx="87129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Two palliative care nurses on each site and 1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EoLC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Facilitator per site. </a:t>
            </a:r>
          </a:p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Supported by Hospice palliative care consultants, twice weekly ward rounds</a:t>
            </a:r>
          </a:p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End of Life Care page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here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forms, guidelines, policies, useful guides for patients and families, referral forms, and the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life Care plan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Referrals for palliative care via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Careflow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specialist support for: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Advanced, progressive life-limiting illness has complex needs / symptoms that are difficult to control. Advice on anticipatory prescribing for patients with Renal impairment. Assist with advance care planning. Assessment for hospice admission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3D94D-3421-4512-8C33-24F5B1DD96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210144"/>
          </a:xfrm>
        </p:spPr>
        <p:txBody>
          <a:bodyPr>
            <a:normAutofit fontScale="90000"/>
          </a:bodyPr>
          <a:lstStyle/>
          <a:p>
            <a:pPr lvl="0"/>
            <a:br>
              <a:rPr lang="en-GB" sz="1800" b="1" u="sng" dirty="0">
                <a:solidFill>
                  <a:srgbClr val="1F497D"/>
                </a:solidFill>
              </a:rPr>
            </a:br>
            <a:br>
              <a:rPr lang="en-GB" sz="1800" b="1" u="sng" dirty="0">
                <a:solidFill>
                  <a:srgbClr val="1F497D"/>
                </a:solidFill>
              </a:rPr>
            </a:br>
            <a:r>
              <a:rPr lang="en-GB" sz="3600" dirty="0"/>
              <a:t>End of Life Care </a:t>
            </a:r>
            <a:r>
              <a:rPr lang="en-GB" sz="3600" dirty="0" err="1"/>
              <a:t>Care</a:t>
            </a:r>
            <a:r>
              <a:rPr lang="en-GB" sz="3600" dirty="0"/>
              <a:t> Plan</a:t>
            </a:r>
            <a:br>
              <a:rPr lang="en-GB" sz="1800" b="1" u="sng" dirty="0">
                <a:solidFill>
                  <a:srgbClr val="1F497D"/>
                </a:solidFill>
              </a:rPr>
            </a:br>
            <a:br>
              <a:rPr lang="en-GB" sz="1800" dirty="0"/>
            </a:br>
            <a:br>
              <a:rPr lang="en-GB" sz="4000" dirty="0"/>
            </a:br>
            <a:endParaRPr lang="en-GB" sz="4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E4806B-5241-4BDA-95B0-8F6ADBA19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7403" y="1453168"/>
            <a:ext cx="2535077" cy="26959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6F30A7-6B48-41DF-BE42-314E8947ECB0}"/>
              </a:ext>
            </a:extLst>
          </p:cNvPr>
          <p:cNvSpPr/>
          <p:nvPr/>
        </p:nvSpPr>
        <p:spPr>
          <a:xfrm>
            <a:off x="172838" y="717371"/>
            <a:ext cx="634337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Adult </a:t>
            </a:r>
            <a:r>
              <a:rPr lang="en-GB" sz="20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EoLC</a:t>
            </a:r>
            <a:r>
              <a:rPr lang="en-GB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Plan </a:t>
            </a:r>
            <a:r>
              <a:rPr lang="en-GB" sz="2000" dirty="0">
                <a:solidFill>
                  <a:srgbClr val="0072C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2000" dirty="0">
                <a:solidFill>
                  <a:srgbClr val="007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commence</a:t>
            </a:r>
            <a:r>
              <a:rPr lang="en-GB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last 2-3 days of life  </a:t>
            </a:r>
          </a:p>
          <a:p>
            <a:endParaRPr lang="en-GB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Displaying the Compassion symbol, aims to promote a dignified and compassionate area for our dying patients.</a:t>
            </a:r>
          </a:p>
          <a:p>
            <a:endParaRPr lang="en-GB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care plan has daily review and rounding charts, to allow both doctors and nurses to assess the patient’s symptoms/psychological needs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record of end of life conversation form is the only part of the document to be used in A&amp;E/ITU</a:t>
            </a:r>
          </a:p>
          <a:p>
            <a:endParaRPr lang="en-GB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completed end of life conversation should be emailed to: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ekhuft.relcform@nhs.net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discharge home to die checklist, can be found </a:t>
            </a:r>
            <a:r>
              <a:rPr lang="en-GB" sz="2000" dirty="0">
                <a:solidFill>
                  <a:srgbClr val="0072C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2000" dirty="0">
                <a:solidFill>
                  <a:srgbClr val="007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enable the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rapid discharge of a Fast Track patient or a patient in their last few days of life</a:t>
            </a:r>
            <a:r>
              <a:rPr lang="en-GB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4D7CA-2FB0-4A84-99EC-050782272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5311236"/>
            <a:ext cx="1950889" cy="15241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7425BE23-DD8A-48B9-BA5B-B59976677E16}"/>
              </a:ext>
            </a:extLst>
          </p:cNvPr>
          <p:cNvSpPr txBox="1"/>
          <p:nvPr/>
        </p:nvSpPr>
        <p:spPr>
          <a:xfrm>
            <a:off x="661293" y="1631708"/>
            <a:ext cx="6346029" cy="2085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2705" rIns="0" bIns="32705" anchor="b" anchorCtr="0" compatLnSpc="1">
            <a:spAutoFit/>
          </a:bodyPr>
          <a:lstStyle/>
          <a:p>
            <a:pPr marL="257175" indent="-257175" defTabSz="781051">
              <a:buSzPct val="15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75" dirty="0">
                <a:solidFill>
                  <a:srgbClr val="000000"/>
                </a:solidFill>
                <a:latin typeface="Arial" pitchFamily="34"/>
                <a:ea typeface="MS PGothic" pitchFamily="34"/>
              </a:rPr>
              <a:t>Work together in a civil way</a:t>
            </a:r>
          </a:p>
          <a:p>
            <a:pPr marL="257175" indent="-257175" defTabSz="781051">
              <a:buSzPct val="15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75" dirty="0">
                <a:solidFill>
                  <a:srgbClr val="000000"/>
                </a:solidFill>
                <a:latin typeface="Arial" pitchFamily="34"/>
                <a:ea typeface="MS PGothic" pitchFamily="34"/>
              </a:rPr>
              <a:t>Accurately transfer information</a:t>
            </a:r>
          </a:p>
          <a:p>
            <a:pPr marL="257175" indent="-257175" defTabSz="781051">
              <a:buSzPct val="15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75" dirty="0">
                <a:solidFill>
                  <a:srgbClr val="000000"/>
                </a:solidFill>
                <a:latin typeface="Arial" pitchFamily="34"/>
                <a:ea typeface="MS PGothic" pitchFamily="34"/>
              </a:rPr>
              <a:t>Challenge with compassion &amp; be challenged – CUSS! </a:t>
            </a:r>
          </a:p>
          <a:p>
            <a:pPr marL="257175" indent="-257175" defTabSz="781051">
              <a:buSzPct val="15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75" dirty="0">
                <a:solidFill>
                  <a:srgbClr val="000000"/>
                </a:solidFill>
                <a:latin typeface="Arial" pitchFamily="34"/>
                <a:ea typeface="MS PGothic" pitchFamily="34"/>
              </a:rPr>
              <a:t>Escalate concern, difficult decisions and deterioration</a:t>
            </a:r>
          </a:p>
          <a:p>
            <a:pPr marL="257175" indent="-257175" defTabSz="781051">
              <a:buSzPct val="15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75" dirty="0">
                <a:solidFill>
                  <a:srgbClr val="000000"/>
                </a:solidFill>
                <a:latin typeface="Arial" pitchFamily="34"/>
                <a:ea typeface="MS PGothic" pitchFamily="34"/>
              </a:rPr>
              <a:t>Talk about what went well at the end of a shift  </a:t>
            </a:r>
          </a:p>
          <a:p>
            <a:pPr marL="257175" indent="-257175" defTabSz="781051">
              <a:buSzPct val="15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75" dirty="0">
                <a:solidFill>
                  <a:srgbClr val="000000"/>
                </a:solidFill>
                <a:latin typeface="Arial" pitchFamily="34"/>
                <a:ea typeface="MS PGothic" pitchFamily="34"/>
              </a:rPr>
              <a:t>Report incidents on </a:t>
            </a:r>
            <a:r>
              <a:rPr lang="en-GB" sz="1875" dirty="0" err="1">
                <a:solidFill>
                  <a:srgbClr val="000000"/>
                </a:solidFill>
                <a:latin typeface="Arial" pitchFamily="34"/>
                <a:ea typeface="MS PGothic" pitchFamily="34"/>
              </a:rPr>
              <a:t>Datix</a:t>
            </a:r>
            <a:endParaRPr lang="en-GB" sz="1875" dirty="0">
              <a:solidFill>
                <a:srgbClr val="000000"/>
              </a:solidFill>
              <a:latin typeface="Arial" pitchFamily="34"/>
              <a:ea typeface="MS PGothic" pitchFamily="34"/>
            </a:endParaRPr>
          </a:p>
          <a:p>
            <a:pPr marL="257175" indent="-257175" defTabSz="781051">
              <a:buSzPct val="15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75" dirty="0">
              <a:solidFill>
                <a:srgbClr val="000000"/>
              </a:solidFill>
              <a:latin typeface="Arial" pitchFamily="34"/>
              <a:ea typeface="MS PGothic" pitchFamily="34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D3EDCB7B-5AD2-4823-B214-45FCD472028D}"/>
              </a:ext>
            </a:extLst>
          </p:cNvPr>
          <p:cNvSpPr txBox="1"/>
          <p:nvPr/>
        </p:nvSpPr>
        <p:spPr>
          <a:xfrm>
            <a:off x="683568" y="515904"/>
            <a:ext cx="7449910" cy="7299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9722" rIns="0" bIns="39722" anchor="b" anchorCtr="0" compatLnSpc="1">
            <a:noAutofit/>
          </a:bodyPr>
          <a:lstStyle/>
          <a:p>
            <a:pPr defTabSz="83343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dirty="0">
                <a:solidFill>
                  <a:srgbClr val="0072C6"/>
                </a:solidFill>
                <a:latin typeface="Arial" pitchFamily="34"/>
                <a:ea typeface="MS PGothic" pitchFamily="34"/>
              </a:rPr>
              <a:t>What We Expect From You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E3A5F8-06AB-41D2-8032-167ED439C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784463"/>
            <a:ext cx="2517866" cy="28836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FE59BA-2CC7-45CE-AF4A-01BD8987C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305" y="3429000"/>
            <a:ext cx="4531528" cy="2265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188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4" y="111298"/>
            <a:ext cx="1346734" cy="131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69923" y="159279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243786"/>
            <a:ext cx="7200800" cy="43704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>
              <a:buClr>
                <a:srgbClr val="00B050"/>
              </a:buClr>
              <a:buFont typeface="Wingdings" panose="05000000000000000000" pitchFamily="2" charset="2"/>
              <a:buChar char="v"/>
              <a:defRPr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find yourself focusing on the negatives -</a:t>
            </a:r>
          </a:p>
          <a:p>
            <a:pPr defTabSz="685800">
              <a:defRPr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stop and </a:t>
            </a:r>
            <a:r>
              <a:rPr lang="en-GB" sz="16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thoughts to something positive </a:t>
            </a:r>
          </a:p>
          <a:p>
            <a:pPr defTabSz="685800">
              <a:defRPr/>
            </a:pPr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>
              <a:buClr>
                <a:srgbClr val="00B050"/>
              </a:buClr>
              <a:buFont typeface="Wingdings" panose="05000000000000000000" pitchFamily="2" charset="2"/>
              <a:buChar char="v"/>
              <a:defRPr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of </a:t>
            </a:r>
            <a:r>
              <a:rPr lang="en-GB" sz="16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things you are grateful 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morning</a:t>
            </a:r>
          </a:p>
          <a:p>
            <a:pPr marL="214313" indent="-214313" defTabSz="685800">
              <a:buClr>
                <a:srgbClr val="00B050"/>
              </a:buClr>
              <a:buFont typeface="Wingdings" panose="05000000000000000000" pitchFamily="2" charset="2"/>
              <a:buChar char="v"/>
              <a:defRPr/>
            </a:pPr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>
              <a:buClr>
                <a:srgbClr val="00B050"/>
              </a:buClr>
              <a:buFont typeface="Wingdings" panose="05000000000000000000" pitchFamily="2" charset="2"/>
              <a:buChar char="v"/>
              <a:defRPr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of </a:t>
            </a:r>
            <a:r>
              <a:rPr lang="en-GB" sz="16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positive things 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have happened recently </a:t>
            </a:r>
          </a:p>
          <a:p>
            <a:pPr defTabSz="685800">
              <a:defRPr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(it could be someone thanking you for something)</a:t>
            </a:r>
          </a:p>
          <a:p>
            <a:pPr defTabSz="685800">
              <a:defRPr/>
            </a:pPr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>
              <a:buClr>
                <a:srgbClr val="00B050"/>
              </a:buClr>
              <a:buFont typeface="Wingdings" panose="05000000000000000000" pitchFamily="2" charset="2"/>
              <a:buChar char="v"/>
              <a:defRPr/>
            </a:pPr>
            <a:r>
              <a:rPr lang="en-GB" sz="16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your bed properly 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morning – </a:t>
            </a:r>
          </a:p>
          <a:p>
            <a:pPr defTabSz="685800">
              <a:defRPr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that way you have achieved something positive each day</a:t>
            </a:r>
          </a:p>
          <a:p>
            <a:pPr defTabSz="685800">
              <a:defRPr/>
            </a:pPr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>
              <a:buClr>
                <a:srgbClr val="00B050"/>
              </a:buClr>
              <a:buFont typeface="Wingdings" panose="05000000000000000000" pitchFamily="2" charset="2"/>
              <a:buChar char="v"/>
              <a:defRPr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the fear and anxiety into </a:t>
            </a:r>
            <a:r>
              <a:rPr lang="en-GB" sz="16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and perseverance</a:t>
            </a:r>
          </a:p>
          <a:p>
            <a:pPr marL="214313" indent="-214313" defTabSz="685800">
              <a:buClr>
                <a:srgbClr val="00B050"/>
              </a:buClr>
              <a:buFont typeface="Wingdings" panose="05000000000000000000" pitchFamily="2" charset="2"/>
              <a:buChar char="v"/>
              <a:defRPr/>
            </a:pPr>
            <a:endParaRPr lang="en-GB" sz="1350" b="1" dirty="0">
              <a:solidFill>
                <a:prstClr val="black"/>
              </a:solidFill>
              <a:latin typeface="Calibri"/>
            </a:endParaRPr>
          </a:p>
          <a:p>
            <a:pPr marL="214313" indent="-214313" defTabSz="685800">
              <a:buClr>
                <a:srgbClr val="00B050"/>
              </a:buClr>
              <a:buFont typeface="Wingdings" panose="05000000000000000000" pitchFamily="2" charset="2"/>
              <a:buChar char="v"/>
              <a:defRPr/>
            </a:pPr>
            <a:endParaRPr lang="en-GB" sz="1350" b="1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endParaRPr lang="en-GB" sz="1350" b="1" dirty="0">
              <a:solidFill>
                <a:prstClr val="black"/>
              </a:solidFill>
              <a:latin typeface="Calibri"/>
            </a:endParaRPr>
          </a:p>
          <a:p>
            <a:pPr algn="ctr" defTabSz="685800">
              <a:defRPr/>
            </a:pPr>
            <a:endParaRPr lang="en-GB" sz="135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13961-16C7-42F5-887C-53934C3CDBCD}"/>
              </a:ext>
            </a:extLst>
          </p:cNvPr>
          <p:cNvSpPr/>
          <p:nvPr/>
        </p:nvSpPr>
        <p:spPr>
          <a:xfrm>
            <a:off x="179512" y="6446621"/>
            <a:ext cx="270792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Welfare C-19 facilities </a:t>
            </a:r>
            <a:r>
              <a:rPr lang="en-GB" sz="13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here</a:t>
            </a:r>
            <a:endParaRPr lang="en-GB" sz="135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307F4-4AE4-4C86-88B4-4CC555024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752" y="4722863"/>
            <a:ext cx="2092496" cy="2092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B2DAC2-2DEF-435B-8F64-46BAC7A00C65}"/>
              </a:ext>
            </a:extLst>
          </p:cNvPr>
          <p:cNvSpPr/>
          <p:nvPr/>
        </p:nvSpPr>
        <p:spPr>
          <a:xfrm>
            <a:off x="2195736" y="1493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thinking </a:t>
            </a: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how this virus will affect our families and ourselves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increase stress and anxiety</a:t>
            </a:r>
          </a:p>
        </p:txBody>
      </p:sp>
    </p:spTree>
    <p:extLst>
      <p:ext uri="{BB962C8B-B14F-4D97-AF65-F5344CB8AC3E}">
        <p14:creationId xmlns:p14="http://schemas.microsoft.com/office/powerpoint/2010/main" val="158773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2060848"/>
            <a:ext cx="7596182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2C6"/>
                </a:solidFill>
              </a:rPr>
              <a:t>Email: </a:t>
            </a:r>
          </a:p>
          <a:p>
            <a:r>
              <a:rPr lang="en-US" sz="3600" dirty="0">
                <a:solidFill>
                  <a:srgbClr val="FF0000"/>
                </a:solidFill>
                <a:hlinkClick r:id="rId2"/>
              </a:rPr>
              <a:t>ekhuft.ekhuftclinicalinduction@nhs.net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  <a:hlinkClick r:id="rId3"/>
              </a:rPr>
              <a:t>ekh-tr.CorporatePatientSafety@nhs.net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FF0000"/>
              </a:solidFill>
            </a:endParaRPr>
          </a:p>
          <a:p>
            <a:r>
              <a:rPr lang="en-US" sz="4000" dirty="0">
                <a:solidFill>
                  <a:srgbClr val="FF0000"/>
                </a:solidFill>
              </a:rPr>
              <a:t>         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9" y="4050913"/>
            <a:ext cx="829638" cy="602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2000" y="501491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</a:rPr>
              <a:t>Speak 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D95831-AD10-4C1B-B5A9-1AB009DCB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0" y="4887363"/>
            <a:ext cx="937341" cy="845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F26784-934C-41AE-BD80-F120E6DFCE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7468" y="126674"/>
            <a:ext cx="1373659" cy="20061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8BA94B-4F37-4E4E-BA33-8510ACD50CC2}"/>
              </a:ext>
            </a:extLst>
          </p:cNvPr>
          <p:cNvSpPr txBox="1"/>
          <p:nvPr/>
        </p:nvSpPr>
        <p:spPr>
          <a:xfrm>
            <a:off x="1331640" y="4078813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@</a:t>
            </a:r>
            <a:r>
              <a:rPr lang="en-US" sz="3600" dirty="0" err="1">
                <a:solidFill>
                  <a:srgbClr val="FF0000"/>
                </a:solidFill>
              </a:rPr>
              <a:t>EKHUFTsos</a:t>
            </a:r>
            <a:r>
              <a:rPr lang="en-US" sz="3600" dirty="0">
                <a:solidFill>
                  <a:srgbClr val="FF0000"/>
                </a:solidFill>
              </a:rPr>
              <a:t> #</a:t>
            </a:r>
            <a:r>
              <a:rPr lang="en-US" sz="3600" dirty="0" err="1">
                <a:solidFill>
                  <a:srgbClr val="FF0000"/>
                </a:solidFill>
              </a:rPr>
              <a:t>clinicalinduction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D8432-0A58-4D32-97A3-16D433945B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5976" y="4641226"/>
            <a:ext cx="3067759" cy="2026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319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A856D-DA89-4DC8-9889-70813232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60337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Learning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CA668-23AB-4A08-9F48-1D235490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8228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The following slides have been provided by our specialist teams to support self directed learning during this virtual induction: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400" dirty="0"/>
              <a:t>Please follow the links provided for additional information and complete the required E-Learning packages.</a:t>
            </a:r>
          </a:p>
          <a:p>
            <a:endParaRPr lang="en-GB" sz="2400" dirty="0"/>
          </a:p>
          <a:p>
            <a:r>
              <a:rPr lang="en-GB" sz="2400" dirty="0"/>
              <a:t>Video presentations </a:t>
            </a:r>
            <a:r>
              <a:rPr lang="en-GB" sz="2400" dirty="0">
                <a:hlinkClick r:id="rId2" action="ppaction://hlinkfile"/>
              </a:rPr>
              <a:t>here</a:t>
            </a:r>
            <a:r>
              <a:rPr lang="en-GB" sz="2400" dirty="0"/>
              <a:t> to include:</a:t>
            </a:r>
          </a:p>
          <a:p>
            <a:pPr lvl="1"/>
            <a:r>
              <a:rPr lang="en-GB" sz="2000" dirty="0"/>
              <a:t>Communication and Human Factors</a:t>
            </a:r>
          </a:p>
          <a:p>
            <a:pPr lvl="1"/>
            <a:r>
              <a:rPr lang="en-GB" sz="2000" dirty="0"/>
              <a:t>Medication Safety</a:t>
            </a:r>
          </a:p>
          <a:p>
            <a:pPr lvl="1"/>
            <a:r>
              <a:rPr lang="en-GB" sz="2000" dirty="0"/>
              <a:t>Falls Management</a:t>
            </a:r>
          </a:p>
          <a:p>
            <a:pPr lvl="1"/>
            <a:r>
              <a:rPr lang="en-GB" sz="2000" dirty="0"/>
              <a:t>Fluid Balance Monitoring</a:t>
            </a:r>
          </a:p>
          <a:p>
            <a:pPr lvl="1"/>
            <a:r>
              <a:rPr lang="en-GB" sz="2000" dirty="0"/>
              <a:t>Sepsis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A4422-AF02-4354-853A-9D6019324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72" y="185101"/>
            <a:ext cx="1301348" cy="13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8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116632"/>
            <a:ext cx="8229600" cy="1143000"/>
          </a:xfrm>
        </p:spPr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67" y="6379412"/>
            <a:ext cx="8314374" cy="443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latin typeface="Arial" pitchFamily="34"/>
                <a:cs typeface="Arial" pitchFamily="34"/>
              </a:rPr>
              <a:t>DOES NOT </a:t>
            </a:r>
            <a:r>
              <a:rPr lang="en-GB" sz="2400" dirty="0">
                <a:latin typeface="Arial" pitchFamily="34"/>
                <a:cs typeface="Arial" pitchFamily="34"/>
              </a:rPr>
              <a:t>cover mandatory and role specific training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236898"/>
            <a:ext cx="8928992" cy="4339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self directed learning resources have been created to provide you with remote access too: </a:t>
            </a:r>
          </a:p>
          <a:p>
            <a:pPr>
              <a:buClr>
                <a:schemeClr val="tx1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chemeClr val="tx1"/>
              </a:buClr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Communication and Human Factors</a:t>
            </a:r>
          </a:p>
          <a:p>
            <a:pPr lvl="2">
              <a:buClr>
                <a:schemeClr val="tx1"/>
              </a:buClr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Medication Safety</a:t>
            </a:r>
          </a:p>
          <a:p>
            <a:pPr lvl="2">
              <a:buClr>
                <a:schemeClr val="tx1"/>
              </a:buClr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Infection Prevention and Control</a:t>
            </a:r>
          </a:p>
          <a:p>
            <a:pPr lvl="2">
              <a:buClr>
                <a:schemeClr val="tx1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Deteriorating Patient (NEWS, AKI, Sepsis, Medicines Management)</a:t>
            </a:r>
          </a:p>
          <a:p>
            <a:pPr lvl="2">
              <a:buClr>
                <a:schemeClr val="tx1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End of Life Care</a:t>
            </a:r>
          </a:p>
          <a:p>
            <a:pPr lvl="2">
              <a:buClr>
                <a:schemeClr val="tx1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Falls Management</a:t>
            </a:r>
          </a:p>
          <a:p>
            <a:pPr lvl="2">
              <a:buClr>
                <a:schemeClr val="tx1"/>
              </a:buClr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VTE Prevention</a:t>
            </a:r>
          </a:p>
          <a:p>
            <a:pPr lvl="2">
              <a:buClr>
                <a:schemeClr val="tx1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Clinical IT Systems 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GB" sz="2800" dirty="0"/>
          </a:p>
          <a:p>
            <a:pPr>
              <a:buClr>
                <a:schemeClr val="tx1"/>
              </a:buCl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093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777CD-4D51-47F5-B17B-09BD39F7E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149" y="845840"/>
            <a:ext cx="8229600" cy="1143000"/>
          </a:xfrm>
        </p:spPr>
        <p:txBody>
          <a:bodyPr/>
          <a:lstStyle/>
          <a:p>
            <a:r>
              <a:rPr lang="en-GB" sz="4000" dirty="0"/>
              <a:t>Communication and Patient Safety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6B13B0-6609-476D-8F29-9163AD795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7401" y="2780928"/>
            <a:ext cx="4976039" cy="3057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8C578A-D5E7-428A-A18B-8CB8C92077BA}"/>
              </a:ext>
            </a:extLst>
          </p:cNvPr>
          <p:cNvSpPr txBox="1"/>
          <p:nvPr/>
        </p:nvSpPr>
        <p:spPr>
          <a:xfrm>
            <a:off x="484169" y="1741516"/>
            <a:ext cx="7869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22222"/>
                </a:solidFill>
              </a:rPr>
              <a:t>Good communication involves, understanding requests, asking questions and relaying key information.</a:t>
            </a:r>
            <a:endParaRPr lang="en-GB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25BBD-4DA6-4640-ABE9-DE847E5F5E26}"/>
              </a:ext>
            </a:extLst>
          </p:cNvPr>
          <p:cNvSpPr txBox="1"/>
          <p:nvPr/>
        </p:nvSpPr>
        <p:spPr>
          <a:xfrm>
            <a:off x="611560" y="2564904"/>
            <a:ext cx="2592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SBAR is an easy to use tool which supports communicating important information.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Take a look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at SBAR in action.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At EKHUFT, we promote the use of ‘Readback’ after receiving information. This gives the opportunity to confirm clarity and expectation.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9133AE-3407-4CFF-8048-50C085F1BFDB}"/>
              </a:ext>
            </a:extLst>
          </p:cNvPr>
          <p:cNvSpPr txBox="1"/>
          <p:nvPr/>
        </p:nvSpPr>
        <p:spPr>
          <a:xfrm>
            <a:off x="3707906" y="635055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Patient Safety Leaflet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here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070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7C5E0-3F92-485C-956D-EDEF900C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3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Human Factor Messages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C26084-6780-450F-9B26-A19BD9A55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" y="1096440"/>
            <a:ext cx="8373616" cy="5428904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GB" sz="7200" dirty="0"/>
              <a:t>Brief the whole team, even if rapid and short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GB" sz="72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GB" sz="7200" dirty="0"/>
              <a:t>Take a deliberate action when under stress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GB" sz="72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GB" sz="7200" dirty="0"/>
              <a:t>Lead by being open and inclusive for rapidly changing scenarios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GB" sz="72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GB" sz="7200" dirty="0"/>
              <a:t>Help staff unfamiliar with the work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GB" sz="72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GB" sz="7200" dirty="0"/>
              <a:t>Use checklists and aide memoires to support tasks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GB" sz="72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GB" sz="7200" dirty="0"/>
              <a:t>Encourage staff to speak-up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GB" sz="72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GB" sz="7200" dirty="0"/>
              <a:t>Recognise performance limiting factors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GB" sz="72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GB" sz="7200" dirty="0"/>
              <a:t>Debrief as a team to learn from experiences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GB" sz="72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GB" sz="7200" dirty="0"/>
              <a:t>Think about the wider healthcare team</a:t>
            </a:r>
          </a:p>
          <a:p>
            <a:pPr marL="0" indent="0">
              <a:buNone/>
            </a:pPr>
            <a:endParaRPr lang="en-GB" sz="1100" dirty="0"/>
          </a:p>
          <a:p>
            <a:pPr>
              <a:buFont typeface="+mj-lt"/>
              <a:buAutoNum type="arabicPeriod"/>
            </a:pPr>
            <a:endParaRPr lang="en-GB" sz="1100" dirty="0"/>
          </a:p>
          <a:p>
            <a:pPr>
              <a:buFont typeface="+mj-lt"/>
              <a:buAutoNum type="arabicPeriod"/>
            </a:pPr>
            <a:endParaRPr lang="en-GB" sz="1100" dirty="0"/>
          </a:p>
          <a:p>
            <a:endParaRPr lang="en-GB" sz="1100" dirty="0"/>
          </a:p>
          <a:p>
            <a:pPr marL="0" lvl="0" indent="0">
              <a:lnSpc>
                <a:spcPct val="145000"/>
              </a:lnSpc>
              <a:buNone/>
            </a:pPr>
            <a:r>
              <a:rPr lang="en-GB" sz="6400" dirty="0">
                <a:solidFill>
                  <a:prstClr val="black"/>
                </a:solidFill>
              </a:rPr>
              <a:t>For the full Clinical Human Factors Group Key Human Factor messages - when working under pressure </a:t>
            </a:r>
            <a:r>
              <a:rPr lang="en-GB" sz="6400" dirty="0">
                <a:solidFill>
                  <a:srgbClr val="0072C6"/>
                </a:solidFill>
                <a:hlinkClick r:id="rId2"/>
              </a:rPr>
              <a:t>here</a:t>
            </a:r>
            <a:endParaRPr lang="en-GB" sz="6400" dirty="0">
              <a:solidFill>
                <a:srgbClr val="0072C6"/>
              </a:solidFill>
            </a:endParaRPr>
          </a:p>
          <a:p>
            <a:pPr>
              <a:lnSpc>
                <a:spcPct val="145000"/>
              </a:lnSpc>
            </a:pPr>
            <a:endParaRPr lang="en-GB" sz="1100" dirty="0"/>
          </a:p>
          <a:p>
            <a:pPr marL="0" indent="0">
              <a:lnSpc>
                <a:spcPct val="145000"/>
              </a:lnSpc>
              <a:buNone/>
            </a:pPr>
            <a:r>
              <a:rPr lang="en-GB" sz="6400" dirty="0"/>
              <a:t>For an essential guide to briefing and debriefing </a:t>
            </a:r>
            <a:r>
              <a:rPr lang="en-GB" sz="6400" dirty="0">
                <a:hlinkClick r:id="rId3"/>
              </a:rPr>
              <a:t>here</a:t>
            </a:r>
            <a:endParaRPr lang="en-GB" sz="6400" dirty="0"/>
          </a:p>
          <a:p>
            <a:endParaRPr lang="en-GB" sz="6400" dirty="0"/>
          </a:p>
          <a:p>
            <a:endParaRPr lang="en-GB" sz="6400" dirty="0"/>
          </a:p>
          <a:p>
            <a:endParaRPr lang="en-GB" sz="1100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81733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6E6CD3-111F-4691-83CF-246A458EDC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59832" y="1195108"/>
            <a:ext cx="5837023" cy="3612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C43D41-E4D8-421A-B986-4B9299134699}"/>
              </a:ext>
            </a:extLst>
          </p:cNvPr>
          <p:cNvSpPr txBox="1"/>
          <p:nvPr/>
        </p:nvSpPr>
        <p:spPr>
          <a:xfrm>
            <a:off x="476616" y="948784"/>
            <a:ext cx="23042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Showing appreciation to others increases our motivation and performance by 43%.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SBIC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is a helpful framework to provide specific feedback by recognising good practice.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787D76-28D0-4296-A5E7-53018B7D3078}"/>
              </a:ext>
            </a:extLst>
          </p:cNvPr>
          <p:cNvSpPr/>
          <p:nvPr/>
        </p:nvSpPr>
        <p:spPr>
          <a:xfrm>
            <a:off x="359532" y="11663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72C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Patient Safety and Appreciation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D4535E-6870-488E-A928-D28BC3E3420F}"/>
              </a:ext>
            </a:extLst>
          </p:cNvPr>
          <p:cNvSpPr txBox="1"/>
          <p:nvPr/>
        </p:nvSpPr>
        <p:spPr>
          <a:xfrm>
            <a:off x="4139952" y="6307096"/>
            <a:ext cx="43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Patient Safety Leaflet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9222B3-C189-4FDD-B003-2BFD456E3175}"/>
              </a:ext>
            </a:extLst>
          </p:cNvPr>
          <p:cNvSpPr txBox="1"/>
          <p:nvPr/>
        </p:nvSpPr>
        <p:spPr>
          <a:xfrm>
            <a:off x="2919166" y="5013176"/>
            <a:ext cx="2876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SBIC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can also be use to feedback about behaviour you find inappropriate.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0639E2-7403-4C63-8A39-291E86A64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32" y="4736914"/>
            <a:ext cx="1911236" cy="191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9049-0B89-4B75-8BD0-82D8CD39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72C6"/>
                </a:solidFill>
              </a:rPr>
              <a:t>Speak 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A90425-DD30-4B61-8662-F38BCDB051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79712" y="2548685"/>
            <a:ext cx="5532987" cy="327731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6CC9E-9A09-46BD-A9A9-889DD0402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1330" y="1596687"/>
            <a:ext cx="8701339" cy="951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Staff who are encouraged to speak up and who are listened to, support a culture of honesty and openness.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C20770-6066-4B5A-9E79-9840CF9B9275}"/>
              </a:ext>
            </a:extLst>
          </p:cNvPr>
          <p:cNvSpPr txBox="1"/>
          <p:nvPr/>
        </p:nvSpPr>
        <p:spPr>
          <a:xfrm>
            <a:off x="3131840" y="6372775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Patient Safety Leaflet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A3118A-4CB8-4D46-9623-7A0BC1CE9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7742"/>
            <a:ext cx="1556792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2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0A48C7D-9C60-49C8-9011-382755F0A55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1520" y="2420888"/>
            <a:ext cx="8771894" cy="2952327"/>
          </a:xfrm>
          <a:solidFill>
            <a:srgbClr val="FFCCC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latin typeface="Arial" pitchFamily="34"/>
                <a:cs typeface="Arial" pitchFamily="34"/>
              </a:rPr>
              <a:t>Sepsis 7 bundle:</a:t>
            </a:r>
          </a:p>
          <a:p>
            <a:pPr lvl="0"/>
            <a:r>
              <a:rPr lang="en-GB" sz="1800" dirty="0">
                <a:latin typeface="Arial" pitchFamily="34"/>
                <a:cs typeface="Arial" pitchFamily="34"/>
              </a:rPr>
              <a:t>High flow oxygen</a:t>
            </a:r>
          </a:p>
          <a:p>
            <a:pPr lvl="0"/>
            <a:r>
              <a:rPr lang="en-GB" sz="1800" dirty="0">
                <a:latin typeface="Arial" pitchFamily="34"/>
                <a:cs typeface="Arial" pitchFamily="34"/>
              </a:rPr>
              <a:t>Blood cultures</a:t>
            </a:r>
          </a:p>
          <a:p>
            <a:pPr lvl="0"/>
            <a:r>
              <a:rPr lang="en-GB" sz="1800" dirty="0">
                <a:latin typeface="Arial" pitchFamily="34"/>
                <a:cs typeface="Arial" pitchFamily="34"/>
              </a:rPr>
              <a:t>Lactate</a:t>
            </a:r>
          </a:p>
          <a:p>
            <a:pPr lvl="0"/>
            <a:r>
              <a:rPr lang="en-GB" sz="1800" dirty="0">
                <a:latin typeface="Arial" pitchFamily="34"/>
                <a:cs typeface="Arial" pitchFamily="34"/>
              </a:rPr>
              <a:t>IV antibiotics - time critical and must be delivered within the hour. Every 1 hour delay, once BP starts to drop, results in a 7% increase in mortality.</a:t>
            </a:r>
          </a:p>
          <a:p>
            <a:pPr lvl="0"/>
            <a:r>
              <a:rPr lang="en-GB" sz="1800" dirty="0">
                <a:latin typeface="Arial" pitchFamily="34"/>
                <a:cs typeface="Arial" pitchFamily="34"/>
              </a:rPr>
              <a:t>IV fluid resuscitation</a:t>
            </a:r>
          </a:p>
          <a:p>
            <a:pPr lvl="0"/>
            <a:r>
              <a:rPr lang="en-GB" sz="1800" dirty="0">
                <a:latin typeface="Arial" pitchFamily="34"/>
                <a:cs typeface="Arial" pitchFamily="34"/>
              </a:rPr>
              <a:t>Monitor fluid balance +/- catheter</a:t>
            </a:r>
          </a:p>
          <a:p>
            <a:pPr lvl="0"/>
            <a:r>
              <a:rPr lang="en-GB" sz="1800" dirty="0">
                <a:latin typeface="Arial" pitchFamily="34"/>
                <a:cs typeface="Arial" pitchFamily="34"/>
              </a:rPr>
              <a:t>Escalate to a senior decision maker</a:t>
            </a:r>
          </a:p>
          <a:p>
            <a:pPr marL="0" indent="0">
              <a:buNone/>
            </a:pPr>
            <a:endParaRPr lang="en-GB" sz="1050" b="1" dirty="0">
              <a:solidFill>
                <a:srgbClr val="FF0000"/>
              </a:solidFill>
              <a:latin typeface="Arial" pitchFamily="34"/>
              <a:cs typeface="Arial" pitchFamily="34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FF0000"/>
                </a:solidFill>
                <a:latin typeface="Arial" pitchFamily="34"/>
                <a:cs typeface="Arial" pitchFamily="34"/>
              </a:rPr>
              <a:t>Video presentation, screening tools (Adult, Maternity, Paediatric) 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FF0000"/>
                </a:solidFill>
                <a:latin typeface="Arial" pitchFamily="34"/>
                <a:cs typeface="Arial" pitchFamily="34"/>
              </a:rPr>
              <a:t>and additional resources should be reviewed </a:t>
            </a:r>
            <a:r>
              <a:rPr lang="en-GB" sz="1800" b="1" dirty="0">
                <a:solidFill>
                  <a:srgbClr val="FF0000"/>
                </a:solidFill>
                <a:latin typeface="Arial" pitchFamily="34"/>
                <a:cs typeface="Arial" pitchFamily="34"/>
                <a:hlinkClick r:id="rId2"/>
              </a:rPr>
              <a:t>here</a:t>
            </a:r>
            <a:endParaRPr lang="en-GB" sz="1800" b="1" dirty="0">
              <a:solidFill>
                <a:srgbClr val="FF0000"/>
              </a:solidFill>
              <a:latin typeface="Arial" pitchFamily="34"/>
              <a:cs typeface="Arial" pitchFamily="34"/>
            </a:endParaRPr>
          </a:p>
          <a:p>
            <a:pPr marL="0" indent="0">
              <a:buNone/>
            </a:pPr>
            <a:endParaRPr lang="en-GB" dirty="0">
              <a:latin typeface="Arial" pitchFamily="34"/>
              <a:cs typeface="Arial" pitchFamily="34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2DEBED08-42F4-4A65-BF56-ED95CEF30B66}"/>
              </a:ext>
            </a:extLst>
          </p:cNvPr>
          <p:cNvSpPr txBox="1"/>
          <p:nvPr/>
        </p:nvSpPr>
        <p:spPr>
          <a:xfrm>
            <a:off x="1403648" y="374739"/>
            <a:ext cx="7375539" cy="20544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100" dirty="0"/>
              <a:t>44,000 deaths from sepsis in UK each year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1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1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NEWS of 5 or more must be screened for sepsis. 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1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1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Stat dose of antibiotics, give drug chart to nurse in charge for urgent administration. See </a:t>
            </a:r>
            <a:r>
              <a:rPr lang="en-GB" sz="21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Microguide</a:t>
            </a:r>
            <a:r>
              <a:rPr lang="en-GB" sz="21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for antibiotics </a:t>
            </a:r>
            <a:r>
              <a:rPr lang="en-GB" sz="2100" dirty="0">
                <a:solidFill>
                  <a:srgbClr val="000000"/>
                </a:solidFill>
                <a:latin typeface="Arial" pitchFamily="34"/>
                <a:cs typeface="Arial" pitchFamily="34"/>
                <a:hlinkClick r:id="rId3"/>
              </a:rPr>
              <a:t>here</a:t>
            </a:r>
            <a:endParaRPr lang="en-GB" sz="21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4" name="Picture 8" descr="Related image">
            <a:extLst>
              <a:ext uri="{FF2B5EF4-FFF2-40B4-BE49-F238E27FC236}">
                <a16:creationId xmlns:a16="http://schemas.microsoft.com/office/drawing/2014/main" id="{03ABD237-08DD-4AB9-B7A5-9D99907311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8287" y="188640"/>
            <a:ext cx="1188717" cy="12133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1E80AC-634C-44E2-8A4D-3B48E6E99C9E}"/>
              </a:ext>
            </a:extLst>
          </p:cNvPr>
          <p:cNvSpPr txBox="1"/>
          <p:nvPr/>
        </p:nvSpPr>
        <p:spPr>
          <a:xfrm>
            <a:off x="298579" y="6298595"/>
            <a:ext cx="346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5"/>
              </a:rPr>
              <a:t>Sepsis Trust Professional Resources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1BE999-0A56-43E5-B47B-0D27C7F60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02518"/>
            <a:ext cx="5616624" cy="1282251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A26050-15EB-47C1-A489-9BDE58D4F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46470"/>
            <a:ext cx="8003232" cy="728405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GB" b="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Staff - </a:t>
            </a:r>
            <a:r>
              <a:rPr lang="en-GB" b="0" u="sng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NEWS2</a:t>
            </a:r>
            <a:r>
              <a:rPr lang="en-GB" b="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training can be accessed via:</a:t>
            </a:r>
          </a:p>
          <a:p>
            <a:endParaRPr lang="en-GB" sz="1700" b="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12A358-FBA5-407F-A80A-F3729A5894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5247" y="2872477"/>
            <a:ext cx="3060970" cy="2809838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CD8E409-11AB-4373-8EF4-8B8C1B65C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1261" y="2171234"/>
            <a:ext cx="4041775" cy="639762"/>
          </a:xfrm>
        </p:spPr>
        <p:txBody>
          <a:bodyPr>
            <a:normAutofit lnSpcReduction="10000"/>
          </a:bodyPr>
          <a:lstStyle/>
          <a:p>
            <a:r>
              <a:rPr lang="en-GB" sz="1800" b="0" u="sng" dirty="0">
                <a:solidFill>
                  <a:prstClr val="black"/>
                </a:solidFill>
              </a:rPr>
              <a:t>Or via </a:t>
            </a:r>
            <a:r>
              <a:rPr lang="en-GB" sz="1800" b="0" u="sng" dirty="0">
                <a:solidFill>
                  <a:prstClr val="black"/>
                </a:solidFill>
                <a:hlinkClick r:id="rId3"/>
              </a:rPr>
              <a:t>here</a:t>
            </a:r>
            <a:r>
              <a:rPr lang="en-GB" sz="1800" b="0" u="sng" dirty="0">
                <a:solidFill>
                  <a:prstClr val="black"/>
                </a:solidFill>
              </a:rPr>
              <a:t> you’ll need to register with your NHS email account</a:t>
            </a:r>
            <a:endParaRPr lang="en-GB" dirty="0"/>
          </a:p>
        </p:txBody>
      </p:sp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F108B0B3-0E07-4D03-BD81-D59F2D92D42C}"/>
              </a:ext>
            </a:extLst>
          </p:cNvPr>
          <p:cNvSpPr txBox="1"/>
          <p:nvPr/>
        </p:nvSpPr>
        <p:spPr>
          <a:xfrm>
            <a:off x="440964" y="2060848"/>
            <a:ext cx="38430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u="sng" dirty="0"/>
          </a:p>
          <a:p>
            <a:r>
              <a:rPr lang="en-GB" u="sng" dirty="0"/>
              <a:t>The </a:t>
            </a:r>
            <a:r>
              <a:rPr lang="en-GB" u="sng" dirty="0" err="1"/>
              <a:t>ESR</a:t>
            </a:r>
            <a:r>
              <a:rPr lang="en-GB" u="sng" dirty="0"/>
              <a:t> portal </a:t>
            </a:r>
            <a:r>
              <a:rPr lang="en-GB" u="sng" dirty="0">
                <a:hlinkClick r:id="rId5"/>
              </a:rPr>
              <a:t>here</a:t>
            </a:r>
            <a:endParaRPr lang="en-GB" u="sng" dirty="0"/>
          </a:p>
          <a:p>
            <a:endParaRPr lang="en-GB" u="sng" dirty="0"/>
          </a:p>
          <a:p>
            <a:endParaRPr lang="en-GB" u="sng" dirty="0"/>
          </a:p>
          <a:p>
            <a:endParaRPr lang="en-GB" u="sng" dirty="0"/>
          </a:p>
          <a:p>
            <a:endParaRPr lang="en-GB" u="sng" dirty="0"/>
          </a:p>
          <a:p>
            <a:endParaRPr lang="en-GB" u="sng" dirty="0"/>
          </a:p>
          <a:p>
            <a:endParaRPr lang="en-GB" u="sng" dirty="0"/>
          </a:p>
          <a:p>
            <a:endParaRPr lang="en-GB" u="sng" dirty="0"/>
          </a:p>
          <a:p>
            <a:endParaRPr lang="en-GB" u="s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DBF9DD-4592-4CCE-9E20-6F53C45E97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2872477"/>
            <a:ext cx="1872208" cy="26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77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1304</Words>
  <Application>Microsoft Office PowerPoint</Application>
  <PresentationFormat>On-screen Show (4:3)</PresentationFormat>
  <Paragraphs>231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MS PGothic</vt:lpstr>
      <vt:lpstr>Arial</vt:lpstr>
      <vt:lpstr>Calibri</vt:lpstr>
      <vt:lpstr>Wingdings</vt:lpstr>
      <vt:lpstr>Office Theme</vt:lpstr>
      <vt:lpstr>1_Office Theme</vt:lpstr>
      <vt:lpstr>Clinical Induction Resources</vt:lpstr>
      <vt:lpstr>Learning Resources</vt:lpstr>
      <vt:lpstr>Content</vt:lpstr>
      <vt:lpstr>Communication and Patient Safety</vt:lpstr>
      <vt:lpstr>Human Factor Messages</vt:lpstr>
      <vt:lpstr>PowerPoint Presentation</vt:lpstr>
      <vt:lpstr>Speak Up</vt:lpstr>
      <vt:lpstr>PowerPoint Presentation</vt:lpstr>
      <vt:lpstr>PowerPoint Presentation</vt:lpstr>
      <vt:lpstr>Venous thromboembolism (VTE) </vt:lpstr>
      <vt:lpstr>Venous Thromboembolism (VTE) </vt:lpstr>
      <vt:lpstr>Infection Control (C-19)</vt:lpstr>
      <vt:lpstr>Clinical IT Systems VitalPAC and Careflow</vt:lpstr>
      <vt:lpstr>  End of Life Care  </vt:lpstr>
      <vt:lpstr>  End of Life Care Care Plan   </vt:lpstr>
      <vt:lpstr>PowerPoint Presentation</vt:lpstr>
      <vt:lpstr>PowerPoint Presentation</vt:lpstr>
      <vt:lpstr>PowerPoint Presentation</vt:lpstr>
    </vt:vector>
  </TitlesOfParts>
  <Company>East Kent Hospital University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Lee</dc:creator>
  <cp:lastModifiedBy>Susan Kennedy</cp:lastModifiedBy>
  <cp:revision>93</cp:revision>
  <dcterms:created xsi:type="dcterms:W3CDTF">2017-01-06T14:24:12Z</dcterms:created>
  <dcterms:modified xsi:type="dcterms:W3CDTF">2020-04-16T14:35:36Z</dcterms:modified>
</cp:coreProperties>
</file>